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82" r:id="rId2"/>
    <p:sldId id="267" r:id="rId3"/>
    <p:sldId id="283" r:id="rId4"/>
    <p:sldId id="258" r:id="rId5"/>
    <p:sldId id="261" r:id="rId6"/>
    <p:sldId id="298" r:id="rId7"/>
    <p:sldId id="262" r:id="rId8"/>
    <p:sldId id="326" r:id="rId9"/>
    <p:sldId id="327" r:id="rId10"/>
    <p:sldId id="284" r:id="rId11"/>
    <p:sldId id="299" r:id="rId12"/>
    <p:sldId id="300" r:id="rId13"/>
    <p:sldId id="301" r:id="rId14"/>
    <p:sldId id="302" r:id="rId15"/>
    <p:sldId id="303" r:id="rId16"/>
    <p:sldId id="305" r:id="rId17"/>
    <p:sldId id="304" r:id="rId18"/>
    <p:sldId id="306" r:id="rId19"/>
    <p:sldId id="307" r:id="rId20"/>
    <p:sldId id="312" r:id="rId21"/>
    <p:sldId id="313" r:id="rId22"/>
    <p:sldId id="308" r:id="rId23"/>
    <p:sldId id="310" r:id="rId24"/>
    <p:sldId id="311" r:id="rId25"/>
    <p:sldId id="309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8" r:id="rId39"/>
    <p:sldId id="256" r:id="rId40"/>
    <p:sldId id="330" r:id="rId41"/>
    <p:sldId id="329" r:id="rId42"/>
  </p:sldIdLst>
  <p:sldSz cx="24479250" cy="13679488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Source Sans Pro Black" panose="020B0803030403020204" pitchFamily="34" charset="0"/>
      <p:bold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카페24 써라운드" pitchFamily="2" charset="-127"/>
      <p:bold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77" userDrawn="1">
          <p15:clr>
            <a:srgbClr val="A4A3A4"/>
          </p15:clr>
        </p15:guide>
        <p15:guide id="2" pos="77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485"/>
    <a:srgbClr val="221F1A"/>
    <a:srgbClr val="DA5872"/>
    <a:srgbClr val="74754B"/>
    <a:srgbClr val="656742"/>
    <a:srgbClr val="313131"/>
    <a:srgbClr val="979879"/>
    <a:srgbClr val="BDBBA5"/>
    <a:srgbClr val="C1BFB2"/>
    <a:srgbClr val="EB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91" autoAdjust="0"/>
  </p:normalViewPr>
  <p:slideViewPr>
    <p:cSldViewPr snapToGrid="0" showGuides="1">
      <p:cViewPr varScale="1">
        <p:scale>
          <a:sx n="44" d="100"/>
          <a:sy n="44" d="100"/>
        </p:scale>
        <p:origin x="336" y="58"/>
      </p:cViewPr>
      <p:guideLst>
        <p:guide orient="horz" pos="4377"/>
        <p:guide pos="77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735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5276058-DA6A-4367-9331-16FEDB3A78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39925" y="4433888"/>
            <a:ext cx="8810625" cy="9245600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6924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A6172A-7655-48D3-BF6B-81B00E1FC3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018396"/>
            <a:ext cx="12239625" cy="8089900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6436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63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4858B1D-31CF-4F1E-ADC1-2A9F5A6AD8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381163" y="0"/>
            <a:ext cx="10098087" cy="13679488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5013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3BDDC1C-CD6C-4D78-86EC-BE126E603F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9375" y="2877344"/>
            <a:ext cx="14160500" cy="7924800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3825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B0A789B-A554-4BDE-8C42-A80DA22174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32075" y="2576513"/>
            <a:ext cx="6511925" cy="9559925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942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9DE6DD-8389-4FDC-96AD-DA2646E514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39625" cy="13679488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563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F89F2D-526F-48DF-965C-B17CBBC08C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2725" y="2825750"/>
            <a:ext cx="9115425" cy="4014788"/>
          </a:xfrm>
        </p:spPr>
        <p:txBody>
          <a:bodyPr/>
          <a:lstStyle/>
          <a:p>
            <a:endParaRPr lang="en-ID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F802193-799C-4A9C-97CD-9946A32711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59780" y="6838950"/>
            <a:ext cx="9115425" cy="4014788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3314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2949" y="728307"/>
            <a:ext cx="21113353" cy="2644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2949" y="3641531"/>
            <a:ext cx="21113353" cy="8679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82949" y="12678860"/>
            <a:ext cx="5507831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B6885-3C9F-4480-85D9-926444EDED7A}" type="datetimeFigureOut">
              <a:rPr lang="en-ID" smtClean="0"/>
              <a:t>12/04/2022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08752" y="12678860"/>
            <a:ext cx="8261747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88470" y="12678860"/>
            <a:ext cx="5507831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47081-4E5A-4B48-8C91-475F455039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938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5" r:id="rId2"/>
    <p:sldLayoutId id="2147483666" r:id="rId3"/>
    <p:sldLayoutId id="2147483672" r:id="rId4"/>
    <p:sldLayoutId id="2147483673" r:id="rId5"/>
    <p:sldLayoutId id="2147483674" r:id="rId6"/>
    <p:sldLayoutId id="2147483679" r:id="rId7"/>
    <p:sldLayoutId id="2147483684" r:id="rId8"/>
    <p:sldLayoutId id="2147483688" r:id="rId9"/>
  </p:sldLayoutIdLst>
  <p:txStyles>
    <p:titleStyle>
      <a:lvl1pPr algn="l" defTabSz="1823954" rtl="0" eaLnBrk="1" latinLnBrk="0" hangingPunct="1">
        <a:lnSpc>
          <a:spcPct val="90000"/>
        </a:lnSpc>
        <a:spcBef>
          <a:spcPct val="0"/>
        </a:spcBef>
        <a:buNone/>
        <a:defRPr sz="87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5988" indent="-455988" algn="l" defTabSz="1823954" rtl="0" eaLnBrk="1" latinLnBrk="0" hangingPunct="1">
        <a:lnSpc>
          <a:spcPct val="90000"/>
        </a:lnSpc>
        <a:spcBef>
          <a:spcPts val="1995"/>
        </a:spcBef>
        <a:buFont typeface="Arial" panose="020B0604020202020204" pitchFamily="34" charset="0"/>
        <a:buChar char="•"/>
        <a:defRPr sz="5585" kern="1200">
          <a:solidFill>
            <a:schemeClr val="tx1"/>
          </a:solidFill>
          <a:latin typeface="+mn-lt"/>
          <a:ea typeface="+mn-ea"/>
          <a:cs typeface="+mn-cs"/>
        </a:defRPr>
      </a:lvl1pPr>
      <a:lvl2pPr marL="1367965" indent="-455988" algn="l" defTabSz="1823954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sz="4787" kern="1200">
          <a:solidFill>
            <a:schemeClr val="tx1"/>
          </a:solidFill>
          <a:latin typeface="+mn-lt"/>
          <a:ea typeface="+mn-ea"/>
          <a:cs typeface="+mn-cs"/>
        </a:defRPr>
      </a:lvl2pPr>
      <a:lvl3pPr marL="2279942" indent="-455988" algn="l" defTabSz="1823954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sz="3989" kern="1200">
          <a:solidFill>
            <a:schemeClr val="tx1"/>
          </a:solidFill>
          <a:latin typeface="+mn-lt"/>
          <a:ea typeface="+mn-ea"/>
          <a:cs typeface="+mn-cs"/>
        </a:defRPr>
      </a:lvl3pPr>
      <a:lvl4pPr marL="3191919" indent="-455988" algn="l" defTabSz="1823954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sz="3590" kern="1200">
          <a:solidFill>
            <a:schemeClr val="tx1"/>
          </a:solidFill>
          <a:latin typeface="+mn-lt"/>
          <a:ea typeface="+mn-ea"/>
          <a:cs typeface="+mn-cs"/>
        </a:defRPr>
      </a:lvl4pPr>
      <a:lvl5pPr marL="4103896" indent="-455988" algn="l" defTabSz="1823954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sz="3590" kern="1200">
          <a:solidFill>
            <a:schemeClr val="tx1"/>
          </a:solidFill>
          <a:latin typeface="+mn-lt"/>
          <a:ea typeface="+mn-ea"/>
          <a:cs typeface="+mn-cs"/>
        </a:defRPr>
      </a:lvl5pPr>
      <a:lvl6pPr marL="5015873" indent="-455988" algn="l" defTabSz="1823954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sz="3590" kern="1200">
          <a:solidFill>
            <a:schemeClr val="tx1"/>
          </a:solidFill>
          <a:latin typeface="+mn-lt"/>
          <a:ea typeface="+mn-ea"/>
          <a:cs typeface="+mn-cs"/>
        </a:defRPr>
      </a:lvl6pPr>
      <a:lvl7pPr marL="5927849" indent="-455988" algn="l" defTabSz="1823954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sz="3590" kern="1200">
          <a:solidFill>
            <a:schemeClr val="tx1"/>
          </a:solidFill>
          <a:latin typeface="+mn-lt"/>
          <a:ea typeface="+mn-ea"/>
          <a:cs typeface="+mn-cs"/>
        </a:defRPr>
      </a:lvl7pPr>
      <a:lvl8pPr marL="6839826" indent="-455988" algn="l" defTabSz="1823954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sz="3590" kern="1200">
          <a:solidFill>
            <a:schemeClr val="tx1"/>
          </a:solidFill>
          <a:latin typeface="+mn-lt"/>
          <a:ea typeface="+mn-ea"/>
          <a:cs typeface="+mn-cs"/>
        </a:defRPr>
      </a:lvl8pPr>
      <a:lvl9pPr marL="7751803" indent="-455988" algn="l" defTabSz="1823954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sz="35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3954" rtl="0" eaLnBrk="1" latinLnBrk="0" hangingPunct="1">
        <a:defRPr sz="3590" kern="1200">
          <a:solidFill>
            <a:schemeClr val="tx1"/>
          </a:solidFill>
          <a:latin typeface="+mn-lt"/>
          <a:ea typeface="+mn-ea"/>
          <a:cs typeface="+mn-cs"/>
        </a:defRPr>
      </a:lvl1pPr>
      <a:lvl2pPr marL="911977" algn="l" defTabSz="1823954" rtl="0" eaLnBrk="1" latinLnBrk="0" hangingPunct="1">
        <a:defRPr sz="3590" kern="1200">
          <a:solidFill>
            <a:schemeClr val="tx1"/>
          </a:solidFill>
          <a:latin typeface="+mn-lt"/>
          <a:ea typeface="+mn-ea"/>
          <a:cs typeface="+mn-cs"/>
        </a:defRPr>
      </a:lvl2pPr>
      <a:lvl3pPr marL="1823954" algn="l" defTabSz="1823954" rtl="0" eaLnBrk="1" latinLnBrk="0" hangingPunct="1">
        <a:defRPr sz="3590" kern="1200">
          <a:solidFill>
            <a:schemeClr val="tx1"/>
          </a:solidFill>
          <a:latin typeface="+mn-lt"/>
          <a:ea typeface="+mn-ea"/>
          <a:cs typeface="+mn-cs"/>
        </a:defRPr>
      </a:lvl3pPr>
      <a:lvl4pPr marL="2735931" algn="l" defTabSz="1823954" rtl="0" eaLnBrk="1" latinLnBrk="0" hangingPunct="1">
        <a:defRPr sz="3590" kern="1200">
          <a:solidFill>
            <a:schemeClr val="tx1"/>
          </a:solidFill>
          <a:latin typeface="+mn-lt"/>
          <a:ea typeface="+mn-ea"/>
          <a:cs typeface="+mn-cs"/>
        </a:defRPr>
      </a:lvl4pPr>
      <a:lvl5pPr marL="3647907" algn="l" defTabSz="1823954" rtl="0" eaLnBrk="1" latinLnBrk="0" hangingPunct="1">
        <a:defRPr sz="3590" kern="1200">
          <a:solidFill>
            <a:schemeClr val="tx1"/>
          </a:solidFill>
          <a:latin typeface="+mn-lt"/>
          <a:ea typeface="+mn-ea"/>
          <a:cs typeface="+mn-cs"/>
        </a:defRPr>
      </a:lvl5pPr>
      <a:lvl6pPr marL="4559884" algn="l" defTabSz="1823954" rtl="0" eaLnBrk="1" latinLnBrk="0" hangingPunct="1">
        <a:defRPr sz="3590" kern="1200">
          <a:solidFill>
            <a:schemeClr val="tx1"/>
          </a:solidFill>
          <a:latin typeface="+mn-lt"/>
          <a:ea typeface="+mn-ea"/>
          <a:cs typeface="+mn-cs"/>
        </a:defRPr>
      </a:lvl6pPr>
      <a:lvl7pPr marL="5471861" algn="l" defTabSz="1823954" rtl="0" eaLnBrk="1" latinLnBrk="0" hangingPunct="1">
        <a:defRPr sz="3590" kern="1200">
          <a:solidFill>
            <a:schemeClr val="tx1"/>
          </a:solidFill>
          <a:latin typeface="+mn-lt"/>
          <a:ea typeface="+mn-ea"/>
          <a:cs typeface="+mn-cs"/>
        </a:defRPr>
      </a:lvl7pPr>
      <a:lvl8pPr marL="6383838" algn="l" defTabSz="1823954" rtl="0" eaLnBrk="1" latinLnBrk="0" hangingPunct="1">
        <a:defRPr sz="3590" kern="1200">
          <a:solidFill>
            <a:schemeClr val="tx1"/>
          </a:solidFill>
          <a:latin typeface="+mn-lt"/>
          <a:ea typeface="+mn-ea"/>
          <a:cs typeface="+mn-cs"/>
        </a:defRPr>
      </a:lvl8pPr>
      <a:lvl9pPr marL="7295815" algn="l" defTabSz="1823954" rtl="0" eaLnBrk="1" latinLnBrk="0" hangingPunct="1">
        <a:defRPr sz="35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5357E0-BAEB-424D-9899-089AD231CF41}"/>
              </a:ext>
            </a:extLst>
          </p:cNvPr>
          <p:cNvSpPr txBox="1">
            <a:spLocks/>
          </p:cNvSpPr>
          <p:nvPr/>
        </p:nvSpPr>
        <p:spPr>
          <a:xfrm>
            <a:off x="4130818" y="3375739"/>
            <a:ext cx="16217612" cy="13625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5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인생 게임</a:t>
            </a:r>
            <a:endParaRPr lang="en-US" sz="15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DA0E80D-A4EE-4DBF-B9A7-9D9F49C2E0F9}"/>
              </a:ext>
            </a:extLst>
          </p:cNvPr>
          <p:cNvSpPr txBox="1">
            <a:spLocks/>
          </p:cNvSpPr>
          <p:nvPr/>
        </p:nvSpPr>
        <p:spPr>
          <a:xfrm>
            <a:off x="16413214" y="12237917"/>
            <a:ext cx="11488267" cy="9972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4400" spc="6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조민주</a:t>
            </a:r>
            <a:endParaRPr lang="en-ID" sz="4400" spc="6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FF77C3-8D6E-458E-986B-E28F05E8A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72" y="4531829"/>
            <a:ext cx="5017691" cy="79125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0A6B91-BF67-467F-8188-EAD27DF7B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9589" y="5017272"/>
            <a:ext cx="6271570" cy="662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10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4DB12E-88E0-47B9-A2E5-1DCA58E4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58389"/>
            <a:ext cx="10750550" cy="6039554"/>
          </a:xfrm>
          <a:prstGeom prst="rect">
            <a:avLst/>
          </a:prstGeom>
        </p:spPr>
      </p:pic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A192F9C-3F69-49FB-9F8B-120B188E092E}"/>
              </a:ext>
            </a:extLst>
          </p:cNvPr>
          <p:cNvSpPr txBox="1">
            <a:spLocks/>
          </p:cNvSpPr>
          <p:nvPr/>
        </p:nvSpPr>
        <p:spPr>
          <a:xfrm>
            <a:off x="4521081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Home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462985-FE5F-4F19-AB9F-F9B086A44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56585"/>
            <a:ext cx="10750550" cy="60278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8E460A-7706-4766-91E4-8CDDFD5BB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963682"/>
            <a:ext cx="13194811" cy="7393569"/>
          </a:xfrm>
          <a:prstGeom prst="rect">
            <a:avLst/>
          </a:prstGeom>
        </p:spPr>
      </p:pic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386861" y="7141635"/>
            <a:ext cx="1267680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돈으로 인테리어 소품이나 가구를 구매해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집을 꾸밀 수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구매한 가구는 </a:t>
            </a:r>
            <a:r>
              <a:rPr lang="ko-KR" altLang="en-US" sz="4000" dirty="0" err="1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씬이</a:t>
            </a:r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변경되어도 저장된다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FC1900F-55DC-4330-86C5-C9F398132DDF}"/>
              </a:ext>
            </a:extLst>
          </p:cNvPr>
          <p:cNvSpPr/>
          <p:nvPr/>
        </p:nvSpPr>
        <p:spPr>
          <a:xfrm rot="2520709">
            <a:off x="11375724" y="3427214"/>
            <a:ext cx="385962" cy="2016391"/>
          </a:xfrm>
          <a:prstGeom prst="downArrow">
            <a:avLst/>
          </a:prstGeom>
          <a:solidFill>
            <a:srgbClr val="DA5872"/>
          </a:solidFill>
          <a:ln>
            <a:solidFill>
              <a:srgbClr val="221F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0A25E64D-96DF-4596-AC18-4624128E6B3A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448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A192F9C-3F69-49FB-9F8B-120B188E092E}"/>
              </a:ext>
            </a:extLst>
          </p:cNvPr>
          <p:cNvSpPr txBox="1">
            <a:spLocks/>
          </p:cNvSpPr>
          <p:nvPr/>
        </p:nvSpPr>
        <p:spPr>
          <a:xfrm>
            <a:off x="4521081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Home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386861" y="7141635"/>
            <a:ext cx="1267680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돈으로 인테리어 소품이나 가구를 구매해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집을 꾸밀 수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구매한 가구는 </a:t>
            </a:r>
            <a:r>
              <a:rPr lang="ko-KR" altLang="en-US" sz="4000" dirty="0" err="1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씬이</a:t>
            </a:r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변경되어도 저장된다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F567F2-6A1E-4D35-B8D9-6DD24768D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40" y="5624155"/>
            <a:ext cx="10750550" cy="60331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95908D-3E2F-4404-B1F3-05AC05A4B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214" y="4961548"/>
            <a:ext cx="13212024" cy="7393569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3FB863BC-70E2-4430-92B6-CB951323F198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534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A192F9C-3F69-49FB-9F8B-120B188E092E}"/>
              </a:ext>
            </a:extLst>
          </p:cNvPr>
          <p:cNvSpPr txBox="1">
            <a:spLocks/>
          </p:cNvSpPr>
          <p:nvPr/>
        </p:nvSpPr>
        <p:spPr>
          <a:xfrm>
            <a:off x="4521081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Home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386861" y="7141635"/>
            <a:ext cx="1267680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돈으로 인테리어 소품이나 가구를 구매해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집을 꾸밀 수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구매한 가구는 </a:t>
            </a:r>
            <a:r>
              <a:rPr lang="ko-KR" altLang="en-US" sz="4000" dirty="0" err="1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씬이</a:t>
            </a:r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변경되어도 저장된다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다른 </a:t>
            </a:r>
            <a:r>
              <a:rPr lang="ko-KR" altLang="en-US" sz="3200" dirty="0" err="1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씬에서는</a:t>
            </a:r>
            <a:r>
              <a:rPr lang="ko-KR" altLang="en-US" sz="32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가구 구매를 시도해도 구매 안된다</a:t>
            </a:r>
            <a:r>
              <a:rPr lang="en-US" altLang="ko-KR" sz="32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E5D707-5B1E-4251-BA68-5DC37BE1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" y="4956948"/>
            <a:ext cx="13194809" cy="7419390"/>
          </a:xfrm>
          <a:prstGeom prst="rect">
            <a:avLst/>
          </a:prstGeo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851194FB-4A41-4E41-997A-77D787FEE0B7}"/>
              </a:ext>
            </a:extLst>
          </p:cNvPr>
          <p:cNvSpPr/>
          <p:nvPr/>
        </p:nvSpPr>
        <p:spPr>
          <a:xfrm>
            <a:off x="258630" y="11759568"/>
            <a:ext cx="126768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DA587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스크롤 뷰로 많은 아이템 한 창에 구현</a:t>
            </a:r>
            <a:endParaRPr lang="en-US" altLang="ko-KR" sz="4000" dirty="0">
              <a:solidFill>
                <a:srgbClr val="DA587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077E19FD-1CEE-42D2-B9BF-DD34B99FA119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367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A192F9C-3F69-49FB-9F8B-120B188E092E}"/>
              </a:ext>
            </a:extLst>
          </p:cNvPr>
          <p:cNvSpPr txBox="1">
            <a:spLocks/>
          </p:cNvSpPr>
          <p:nvPr/>
        </p:nvSpPr>
        <p:spPr>
          <a:xfrm>
            <a:off x="4521081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Home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386861" y="7141635"/>
            <a:ext cx="1267680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돈으로 인테리어 소품이나 가구를 구매해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집을 꾸밀 수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구매한 가구는 </a:t>
            </a:r>
            <a:r>
              <a:rPr lang="ko-KR" altLang="en-US" sz="4000" dirty="0" err="1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씬이</a:t>
            </a:r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변경되어도 저장된다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112B34-210C-4781-BAA7-1B4535734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2348"/>
            <a:ext cx="13194810" cy="7404900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E44395C2-81B8-429A-939D-CF5AF3178528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055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A192F9C-3F69-49FB-9F8B-120B188E092E}"/>
              </a:ext>
            </a:extLst>
          </p:cNvPr>
          <p:cNvSpPr txBox="1">
            <a:spLocks/>
          </p:cNvSpPr>
          <p:nvPr/>
        </p:nvSpPr>
        <p:spPr>
          <a:xfrm>
            <a:off x="4521081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Home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239625" y="6829259"/>
            <a:ext cx="126768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오른쪽 문 근처로 가면 문에서 빛이 난다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빛이 나는 거리까지 플레이어가 이동해야만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문을 클릭할 수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B5CF0D-DDB1-46C1-91F4-215E3C779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982918"/>
            <a:ext cx="13123570" cy="7365968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E9FD6985-68B9-454E-916E-DD2F77249F04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397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A192F9C-3F69-49FB-9F8B-120B188E092E}"/>
              </a:ext>
            </a:extLst>
          </p:cNvPr>
          <p:cNvSpPr txBox="1">
            <a:spLocks/>
          </p:cNvSpPr>
          <p:nvPr/>
        </p:nvSpPr>
        <p:spPr>
          <a:xfrm>
            <a:off x="4521081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Home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3E35D9-D5BE-4879-8A61-3294482AB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982918"/>
            <a:ext cx="13123570" cy="7361169"/>
          </a:xfrm>
          <a:prstGeom prst="rect">
            <a:avLst/>
          </a:prstGeom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1CE610E1-AEB9-4C95-A36E-B718B5C90902}"/>
              </a:ext>
            </a:extLst>
          </p:cNvPr>
          <p:cNvSpPr/>
          <p:nvPr/>
        </p:nvSpPr>
        <p:spPr>
          <a:xfrm>
            <a:off x="12239625" y="6829259"/>
            <a:ext cx="126768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ko-KR" altLang="en-US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오른쪽 문 근처로 가면 문에서 빛이 난다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빛이 나는 거리까지 플레이어가 이동해야만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문을 클릭할 수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BE395038-85A0-4C11-A20F-418463B4DFF4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32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A192F9C-3F69-49FB-9F8B-120B188E092E}"/>
              </a:ext>
            </a:extLst>
          </p:cNvPr>
          <p:cNvSpPr txBox="1">
            <a:spLocks/>
          </p:cNvSpPr>
          <p:nvPr/>
        </p:nvSpPr>
        <p:spPr>
          <a:xfrm>
            <a:off x="4521081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Home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3E35D9-D5BE-4879-8A61-3294482AB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982918"/>
            <a:ext cx="13123570" cy="7361169"/>
          </a:xfrm>
          <a:prstGeom prst="rect">
            <a:avLst/>
          </a:prstGeo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2F4D1A7F-6F7D-49D6-9300-2D4792F57053}"/>
              </a:ext>
            </a:extLst>
          </p:cNvPr>
          <p:cNvSpPr/>
          <p:nvPr/>
        </p:nvSpPr>
        <p:spPr>
          <a:xfrm>
            <a:off x="12239625" y="8368142"/>
            <a:ext cx="126768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문을 클릭하면 밖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(Town)</a:t>
            </a:r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으로 나갈 수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373DD9EF-89FD-4F80-9928-F74E2A0F0216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722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A192F9C-3F69-49FB-9F8B-120B188E092E}"/>
              </a:ext>
            </a:extLst>
          </p:cNvPr>
          <p:cNvSpPr txBox="1">
            <a:spLocks/>
          </p:cNvSpPr>
          <p:nvPr/>
        </p:nvSpPr>
        <p:spPr>
          <a:xfrm>
            <a:off x="4521081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Town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538563" y="7444812"/>
            <a:ext cx="1267680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적색 마크가 있는 빌딩을 클릭하면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ko-KR" altLang="en-US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다양한 빌딩의 건물 임대료 및 매매가를 볼 수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AFBF0D-87B1-4B6A-AC7E-977F8E1A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982919"/>
            <a:ext cx="13194810" cy="7374328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6A006D8E-E4FE-4BCA-806B-6C4B6CB90A06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24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A192F9C-3F69-49FB-9F8B-120B188E092E}"/>
              </a:ext>
            </a:extLst>
          </p:cNvPr>
          <p:cNvSpPr txBox="1">
            <a:spLocks/>
          </p:cNvSpPr>
          <p:nvPr/>
        </p:nvSpPr>
        <p:spPr>
          <a:xfrm>
            <a:off x="4521081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Town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538563" y="7444812"/>
            <a:ext cx="1267680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적색 마크가 있는 빌딩을 클릭하면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ko-KR" altLang="en-US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다양한 빌딩의 건물 임대료 및 매매가를 볼 수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CD477A-76BE-4058-B159-AAB9AA4FE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8319"/>
            <a:ext cx="13194810" cy="7395270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82B19CB9-EC55-468F-9490-D0B02883104D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395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A192F9C-3F69-49FB-9F8B-120B188E092E}"/>
              </a:ext>
            </a:extLst>
          </p:cNvPr>
          <p:cNvSpPr txBox="1">
            <a:spLocks/>
          </p:cNvSpPr>
          <p:nvPr/>
        </p:nvSpPr>
        <p:spPr>
          <a:xfrm>
            <a:off x="4521081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Town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538563" y="7444812"/>
            <a:ext cx="1267680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적색 마크가 있는 빌딩을 클릭하면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ko-KR" altLang="en-US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다양한 빌딩의 건물 임대료 및 매매가를 볼 수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6162CD-A410-4CF4-988F-57EA6BAAC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3719"/>
            <a:ext cx="13194810" cy="7365743"/>
          </a:xfrm>
          <a:prstGeom prst="rect">
            <a:avLst/>
          </a:prstGeom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46EF576D-9F3B-4168-A6C9-B79935E86A95}"/>
              </a:ext>
            </a:extLst>
          </p:cNvPr>
          <p:cNvSpPr/>
          <p:nvPr/>
        </p:nvSpPr>
        <p:spPr>
          <a:xfrm>
            <a:off x="258630" y="11759568"/>
            <a:ext cx="126768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DA587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스크롤 뷰로 많은 층을 한 창에 구현</a:t>
            </a:r>
            <a:endParaRPr lang="en-US" altLang="ko-KR" sz="4000" dirty="0">
              <a:solidFill>
                <a:srgbClr val="DA587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FABDA1E4-E46F-4C16-A8F0-AFE204E9C884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24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52B2B-3AA8-4298-BA20-C4863BCDF562}"/>
              </a:ext>
            </a:extLst>
          </p:cNvPr>
          <p:cNvSpPr/>
          <p:nvPr/>
        </p:nvSpPr>
        <p:spPr>
          <a:xfrm>
            <a:off x="5495909" y="7418243"/>
            <a:ext cx="7579135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ea typeface="Open Sans" panose="020B0606030504020204" pitchFamily="34" charset="0"/>
                <a:cs typeface="Poppins" panose="00000500000000000000" pitchFamily="2" charset="0"/>
              </a:rPr>
              <a:t>Windows</a:t>
            </a:r>
            <a:r>
              <a:rPr lang="ko-KR" altLang="en-US" sz="4000" dirty="0"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altLang="ko-KR" sz="4000" dirty="0">
                <a:ea typeface="Open Sans" panose="020B0606030504020204" pitchFamily="34" charset="0"/>
                <a:cs typeface="Poppins" panose="00000500000000000000" pitchFamily="2" charset="0"/>
              </a:rPr>
              <a:t>(PC)</a:t>
            </a:r>
            <a:endParaRPr lang="en-ID" sz="4000" dirty="0"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80EB73-DEA4-427E-AFF8-E22B359DB9E3}"/>
              </a:ext>
            </a:extLst>
          </p:cNvPr>
          <p:cNvSpPr/>
          <p:nvPr/>
        </p:nvSpPr>
        <p:spPr>
          <a:xfrm>
            <a:off x="3429046" y="10553076"/>
            <a:ext cx="8044061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400" dirty="0">
                <a:ea typeface="Open Sans" panose="020B0606030504020204" pitchFamily="34" charset="0"/>
                <a:cs typeface="Poppins" panose="00000500000000000000" pitchFamily="2" charset="0"/>
              </a:rPr>
              <a:t>You can control this game by using mouse and keyboard.</a:t>
            </a:r>
          </a:p>
          <a:p>
            <a:pPr algn="just">
              <a:lnSpc>
                <a:spcPct val="150000"/>
              </a:lnSpc>
            </a:pPr>
            <a:r>
              <a:rPr lang="en-ID" sz="2400" dirty="0">
                <a:ea typeface="Open Sans" panose="020B0606030504020204" pitchFamily="34" charset="0"/>
                <a:cs typeface="Poppins" panose="00000500000000000000" pitchFamily="2" charset="0"/>
              </a:rPr>
              <a:t>I recommend you to play this game as Full HD (1920 X 1080)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4BEC8-8724-467C-B503-59E4D14972BE}"/>
              </a:ext>
            </a:extLst>
          </p:cNvPr>
          <p:cNvSpPr/>
          <p:nvPr/>
        </p:nvSpPr>
        <p:spPr>
          <a:xfrm>
            <a:off x="12524509" y="0"/>
            <a:ext cx="1856654" cy="13679488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D658CD-6D52-47F0-9949-A8C7DBBA71C4}"/>
              </a:ext>
            </a:extLst>
          </p:cNvPr>
          <p:cNvCxnSpPr/>
          <p:nvPr/>
        </p:nvCxnSpPr>
        <p:spPr>
          <a:xfrm>
            <a:off x="2022764" y="0"/>
            <a:ext cx="0" cy="13679488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1B2DD-FEDA-45AF-9AD3-EE520B761E73}"/>
              </a:ext>
            </a:extLst>
          </p:cNvPr>
          <p:cNvSpPr/>
          <p:nvPr/>
        </p:nvSpPr>
        <p:spPr>
          <a:xfrm rot="16200000">
            <a:off x="-1823172" y="2603929"/>
            <a:ext cx="58059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dirty="0">
                <a:solidFill>
                  <a:srgbClr val="221F1A"/>
                </a:solidFill>
                <a:ea typeface="EB Garamond 12" panose="02020502060206020403" pitchFamily="18" charset="0"/>
                <a:cs typeface="Poppins" panose="00000500000000000000" pitchFamily="2" charset="0"/>
              </a:rPr>
              <a:t>2022/04/12 Unity 2D Game Project – MIN JU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A36CD76-DB6A-4714-9C4A-91CF9F1C0A45}"/>
              </a:ext>
            </a:extLst>
          </p:cNvPr>
          <p:cNvSpPr txBox="1">
            <a:spLocks/>
          </p:cNvSpPr>
          <p:nvPr/>
        </p:nvSpPr>
        <p:spPr>
          <a:xfrm rot="16200000">
            <a:off x="-248216" y="11716176"/>
            <a:ext cx="2768739" cy="6974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rgbClr val="221F1A"/>
                </a:solidFill>
                <a:latin typeface="+mn-lt"/>
                <a:ea typeface="Source Sans Pro Black" panose="020B0803030403020204" pitchFamily="34" charset="0"/>
              </a:rPr>
              <a:t>Life Game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EB916B8-5740-4650-B853-7F68C441F1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6" r="23636"/>
          <a:stretch>
            <a:fillRect/>
          </a:stretch>
        </p:blipFill>
        <p:spPr/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63CED1A-9CD5-4EA3-AEA0-7116E7F61AE2}"/>
              </a:ext>
            </a:extLst>
          </p:cNvPr>
          <p:cNvSpPr txBox="1">
            <a:spLocks/>
          </p:cNvSpPr>
          <p:nvPr/>
        </p:nvSpPr>
        <p:spPr>
          <a:xfrm>
            <a:off x="3074165" y="2831876"/>
            <a:ext cx="8044063" cy="284429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800" dirty="0">
                <a:solidFill>
                  <a:srgbClr val="221F1A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플레이 가능</a:t>
            </a:r>
            <a:endParaRPr lang="en-US" altLang="ko-KR" sz="8800" dirty="0">
              <a:solidFill>
                <a:srgbClr val="221F1A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8800" dirty="0">
                <a:solidFill>
                  <a:srgbClr val="221F1A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플랫폼</a:t>
            </a:r>
            <a:endParaRPr lang="en-US" sz="8800" dirty="0">
              <a:solidFill>
                <a:srgbClr val="221F1A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3" name="그래픽 2" descr="컴퓨터">
            <a:extLst>
              <a:ext uri="{FF2B5EF4-FFF2-40B4-BE49-F238E27FC236}">
                <a16:creationId xmlns:a16="http://schemas.microsoft.com/office/drawing/2014/main" id="{612F3806-698D-4E43-BE6C-1FF7FF20F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3659" y="6791983"/>
            <a:ext cx="2391519" cy="2391519"/>
          </a:xfrm>
          <a:prstGeom prst="rect">
            <a:avLst/>
          </a:prstGeom>
        </p:spPr>
      </p:pic>
      <p:pic>
        <p:nvPicPr>
          <p:cNvPr id="6" name="그래픽 5" descr="랩톱">
            <a:extLst>
              <a:ext uri="{FF2B5EF4-FFF2-40B4-BE49-F238E27FC236}">
                <a16:creationId xmlns:a16="http://schemas.microsoft.com/office/drawing/2014/main" id="{28516565-3AEF-4639-8FB3-DCA66F8A64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9301" y="6839744"/>
            <a:ext cx="2391516" cy="239151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FC2E63-D9F8-4BE2-A0F5-6F27E5C5A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56105" y="4533970"/>
            <a:ext cx="879752" cy="47596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25CF554-1C24-4A55-B285-AA5361ACD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32561" y="4533970"/>
            <a:ext cx="879752" cy="47596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037442-A851-42CA-A94C-4A7092A2C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56105" y="9154771"/>
            <a:ext cx="6198858" cy="34819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58060E-EA11-4F33-8382-8FDB5A7706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57628" y="1054345"/>
            <a:ext cx="6198858" cy="3479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630CD4-225F-4CEC-A3A7-048AD8080B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56105" y="5048037"/>
            <a:ext cx="6198858" cy="34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A192F9C-3F69-49FB-9F8B-120B188E092E}"/>
              </a:ext>
            </a:extLst>
          </p:cNvPr>
          <p:cNvSpPr txBox="1">
            <a:spLocks/>
          </p:cNvSpPr>
          <p:nvPr/>
        </p:nvSpPr>
        <p:spPr>
          <a:xfrm>
            <a:off x="4521081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Town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538563" y="7637762"/>
            <a:ext cx="1267680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빌딩을 매입하기 전에는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임대료 카운트다운이 비활성화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46EF576D-9F3B-4168-A6C9-B79935E86A95}"/>
              </a:ext>
            </a:extLst>
          </p:cNvPr>
          <p:cNvSpPr/>
          <p:nvPr/>
        </p:nvSpPr>
        <p:spPr>
          <a:xfrm>
            <a:off x="258630" y="11759568"/>
            <a:ext cx="126768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DA587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스크롤 뷰로 많은 층을 한 창에 구현</a:t>
            </a:r>
            <a:endParaRPr lang="en-US" altLang="ko-KR" sz="4000" dirty="0">
              <a:solidFill>
                <a:srgbClr val="DA587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BD03AE-524D-47F7-9721-E24ABB447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" y="4959611"/>
            <a:ext cx="13194810" cy="7438167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62DBB1F0-447E-4796-8953-583B10417559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407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A192F9C-3F69-49FB-9F8B-120B188E092E}"/>
              </a:ext>
            </a:extLst>
          </p:cNvPr>
          <p:cNvSpPr txBox="1">
            <a:spLocks/>
          </p:cNvSpPr>
          <p:nvPr/>
        </p:nvSpPr>
        <p:spPr>
          <a:xfrm>
            <a:off x="4521081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Town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538563" y="7637762"/>
            <a:ext cx="126768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빌딩을 매입하면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임대료 카운트다운 시작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46EF576D-9F3B-4168-A6C9-B79935E86A95}"/>
              </a:ext>
            </a:extLst>
          </p:cNvPr>
          <p:cNvSpPr/>
          <p:nvPr/>
        </p:nvSpPr>
        <p:spPr>
          <a:xfrm>
            <a:off x="258630" y="11759568"/>
            <a:ext cx="126768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DA587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스크롤 뷰로 많은 층을 한 창에 구현</a:t>
            </a:r>
            <a:endParaRPr lang="en-US" altLang="ko-KR" sz="4000" dirty="0">
              <a:solidFill>
                <a:srgbClr val="DA587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080E0-28DB-4762-B875-AC07B2A71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" y="4959611"/>
            <a:ext cx="13194439" cy="7407405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272EE770-8D19-4374-AB59-8425C9AA6407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421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0" y="4071826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A192F9C-3F69-49FB-9F8B-120B188E092E}"/>
              </a:ext>
            </a:extLst>
          </p:cNvPr>
          <p:cNvSpPr txBox="1">
            <a:spLocks/>
          </p:cNvSpPr>
          <p:nvPr/>
        </p:nvSpPr>
        <p:spPr>
          <a:xfrm>
            <a:off x="4521081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Town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538563" y="6473157"/>
            <a:ext cx="1267680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임대료 카운트다운이 완료되면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해당 층의 버튼을 클릭하여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해당 층의 임대료를 벌 수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해당 층의 카운트 다운 재시작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E0A0FC-A294-4A6D-99DD-8C53E88F1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3720"/>
            <a:ext cx="13194810" cy="7435512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13CFD352-632D-4585-9A6D-7ADBB60D2515}"/>
              </a:ext>
            </a:extLst>
          </p:cNvPr>
          <p:cNvSpPr/>
          <p:nvPr/>
        </p:nvSpPr>
        <p:spPr>
          <a:xfrm rot="5718352">
            <a:off x="11406854" y="5525925"/>
            <a:ext cx="1067668" cy="6225229"/>
          </a:xfrm>
          <a:prstGeom prst="downArrow">
            <a:avLst/>
          </a:prstGeom>
          <a:solidFill>
            <a:srgbClr val="DA5872"/>
          </a:solidFill>
          <a:ln>
            <a:solidFill>
              <a:srgbClr val="221F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8EB23E37-CC02-4A33-B4E9-79CD04C8C3A6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29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0" y="4071826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A192F9C-3F69-49FB-9F8B-120B188E092E}"/>
              </a:ext>
            </a:extLst>
          </p:cNvPr>
          <p:cNvSpPr txBox="1">
            <a:spLocks/>
          </p:cNvSpPr>
          <p:nvPr/>
        </p:nvSpPr>
        <p:spPr>
          <a:xfrm>
            <a:off x="4521081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Town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538563" y="7088710"/>
            <a:ext cx="1267680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게임이 실행되는 동안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씬이</a:t>
            </a:r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변경되어도 카운트다운은 유지된다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설정이나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상점 버튼 등의 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UI </a:t>
            </a:r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창 제외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B72C9C-9B15-4BB6-ACF4-EF4E0381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3720"/>
            <a:ext cx="13194810" cy="7392532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8C611684-C756-4360-B7E7-376811C43FDC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376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0" y="4071826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A192F9C-3F69-49FB-9F8B-120B188E092E}"/>
              </a:ext>
            </a:extLst>
          </p:cNvPr>
          <p:cNvSpPr txBox="1">
            <a:spLocks/>
          </p:cNvSpPr>
          <p:nvPr/>
        </p:nvSpPr>
        <p:spPr>
          <a:xfrm>
            <a:off x="4521081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Town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538563" y="7088710"/>
            <a:ext cx="126768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공원 근처로 가면 블록에서 빛이 난다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빛이 나는 거리까지 플레이어가 이동해야만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공원을 클릭할 수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0A168F-1BE5-40BF-97D2-FDE794B5C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5"/>
          <a:stretch/>
        </p:blipFill>
        <p:spPr>
          <a:xfrm>
            <a:off x="-8783" y="4980107"/>
            <a:ext cx="13203593" cy="7409724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A3E4395D-ECCC-4F50-9EDA-8FAC01B6B805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352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A192F9C-3F69-49FB-9F8B-120B188E092E}"/>
              </a:ext>
            </a:extLst>
          </p:cNvPr>
          <p:cNvSpPr txBox="1">
            <a:spLocks/>
          </p:cNvSpPr>
          <p:nvPr/>
        </p:nvSpPr>
        <p:spPr>
          <a:xfrm>
            <a:off x="4521081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Town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538563" y="7090593"/>
            <a:ext cx="1267680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공원을 클릭하면 </a:t>
            </a:r>
            <a:r>
              <a:rPr lang="ko-KR" altLang="en-US" sz="4000" dirty="0" err="1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씬이</a:t>
            </a:r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변경되며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돈을 벌기 위해 몬스터를 잡으러 갈 수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초반에 건물 매입가를 벌기 위한 수단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2D119E3-A0A5-4F76-ACD7-546FD3684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5"/>
          <a:stretch/>
        </p:blipFill>
        <p:spPr>
          <a:xfrm>
            <a:off x="0" y="4980107"/>
            <a:ext cx="13203593" cy="7409724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D453DB35-65DF-43B2-95D6-BDF879EAEE8A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1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A192F9C-3F69-49FB-9F8B-120B188E092E}"/>
              </a:ext>
            </a:extLst>
          </p:cNvPr>
          <p:cNvSpPr txBox="1">
            <a:spLocks/>
          </p:cNvSpPr>
          <p:nvPr/>
        </p:nvSpPr>
        <p:spPr>
          <a:xfrm>
            <a:off x="5104306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Monster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538563" y="7090593"/>
            <a:ext cx="1267680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공원을 클릭하면 </a:t>
            </a:r>
            <a:r>
              <a:rPr lang="ko-KR" altLang="en-US" sz="4000" dirty="0" err="1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씬이</a:t>
            </a:r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변경되며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돈을 벌기 위해 몬스터를 잡으러 갈 수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초반에 건물 매입가를 벌기 위한 수단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837DDD-55D6-48D8-AA09-6A1E7D70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0107"/>
            <a:ext cx="13194810" cy="7422081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42D92B48-FD81-472E-97FD-04F4E32CA39D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007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538563" y="7090593"/>
            <a:ext cx="1267680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처음에는 몬스터가 가만히 서있다가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,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플레이어가 일정 범위 내에 들어오면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플레이어를 따라온다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837DDD-55D6-48D8-AA09-6A1E7D70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0107"/>
            <a:ext cx="13194810" cy="7422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C442DA4-7CFE-43FE-BE81-3E218AF49327}"/>
              </a:ext>
            </a:extLst>
          </p:cNvPr>
          <p:cNvSpPr txBox="1">
            <a:spLocks/>
          </p:cNvSpPr>
          <p:nvPr/>
        </p:nvSpPr>
        <p:spPr>
          <a:xfrm>
            <a:off x="5104306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Monster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748FACEE-F54F-4063-817D-6A8EB51F0547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662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538563" y="7090593"/>
            <a:ext cx="1267680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처음에는 몬스터가 가만히 서있다가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,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플레이어가 일정 범위 내에 들어오면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플레이어를 따라온다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42F4D4-A5ED-422B-9B90-CE9F3240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0107"/>
            <a:ext cx="13194810" cy="739631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095BB8A-7938-46B9-85AE-51E97A77A5D2}"/>
              </a:ext>
            </a:extLst>
          </p:cNvPr>
          <p:cNvSpPr txBox="1">
            <a:spLocks/>
          </p:cNvSpPr>
          <p:nvPr/>
        </p:nvSpPr>
        <p:spPr>
          <a:xfrm>
            <a:off x="5104306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Monster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3C7068AA-D926-45EA-995A-A8E8D267FB1F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539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538563" y="7090593"/>
            <a:ext cx="1267680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좌클릭으로 마법총을 쏠 수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총알에 맞으면 몬스터는 체력이 깎이고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,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체력 바도 그만큼 깎인다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780DFA-8AF4-4BAE-816D-8421E901E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92" t="13355" r="9908" b="6746"/>
          <a:stretch/>
        </p:blipFill>
        <p:spPr>
          <a:xfrm>
            <a:off x="32445" y="4981968"/>
            <a:ext cx="13162366" cy="739445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A8E3FE2-94E4-48EA-BFFA-DAA172C10D9E}"/>
              </a:ext>
            </a:extLst>
          </p:cNvPr>
          <p:cNvSpPr txBox="1">
            <a:spLocks/>
          </p:cNvSpPr>
          <p:nvPr/>
        </p:nvSpPr>
        <p:spPr>
          <a:xfrm>
            <a:off x="5104306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Monster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25F621C2-00C2-41ED-9AD0-5F9E2BD8A962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995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5357E0-BAEB-424D-9899-089AD231CF41}"/>
              </a:ext>
            </a:extLst>
          </p:cNvPr>
          <p:cNvSpPr txBox="1">
            <a:spLocks/>
          </p:cNvSpPr>
          <p:nvPr/>
        </p:nvSpPr>
        <p:spPr>
          <a:xfrm>
            <a:off x="-3764674" y="1582108"/>
            <a:ext cx="16217612" cy="13625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800" dirty="0">
                <a:solidFill>
                  <a:srgbClr val="221F1A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참고한 게임</a:t>
            </a:r>
            <a:endParaRPr lang="en-US" sz="8800" dirty="0">
              <a:solidFill>
                <a:srgbClr val="221F1A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DA0E80D-A4EE-4DBF-B9A7-9D9F49C2E0F9}"/>
              </a:ext>
            </a:extLst>
          </p:cNvPr>
          <p:cNvSpPr txBox="1">
            <a:spLocks/>
          </p:cNvSpPr>
          <p:nvPr/>
        </p:nvSpPr>
        <p:spPr>
          <a:xfrm>
            <a:off x="6994894" y="2106365"/>
            <a:ext cx="11488267" cy="9972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4400" spc="6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플래시 게임 </a:t>
            </a:r>
            <a:r>
              <a:rPr lang="en-US" altLang="ko-KR" sz="4400" spc="6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</a:t>
            </a:r>
            <a:r>
              <a:rPr lang="ko-KR" altLang="en-US" sz="4400" spc="600" dirty="0" err="1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샤롯데</a:t>
            </a:r>
            <a:r>
              <a:rPr lang="ko-KR" altLang="en-US" sz="4400" spc="6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제작</a:t>
            </a:r>
            <a:r>
              <a:rPr lang="en-US" altLang="ko-KR" sz="4400" spc="6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)</a:t>
            </a:r>
            <a:endParaRPr lang="en-ID" sz="4400" spc="6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6A2DA31-CB40-4AF2-8144-80A605B03F00}"/>
              </a:ext>
            </a:extLst>
          </p:cNvPr>
          <p:cNvSpPr txBox="1">
            <a:spLocks/>
          </p:cNvSpPr>
          <p:nvPr/>
        </p:nvSpPr>
        <p:spPr>
          <a:xfrm>
            <a:off x="6495491" y="12682240"/>
            <a:ext cx="11488267" cy="9972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실제 현실에서 일어나는 일들을 캐릭터 양성으로 구현한 게임이다</a:t>
            </a:r>
            <a:r>
              <a:rPr lang="en-US" altLang="ko-KR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  <a:endParaRPr lang="en-ID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E60344-3A5B-4574-AFF3-33C87E73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12" y="3468881"/>
            <a:ext cx="11475812" cy="85150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C68886-09F5-4F70-8F0C-BC72C2ED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6163" y="1582108"/>
            <a:ext cx="6700273" cy="51111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06EE8F-5833-4864-9F41-309B78AE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6163" y="6962111"/>
            <a:ext cx="6700273" cy="502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61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538563" y="7090593"/>
            <a:ext cx="1267680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레벨 상점에서 공격력 레벨을 올릴 수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버튼을 클릭하여 돈을 주고 공격력을 올린다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어느 </a:t>
            </a:r>
            <a:r>
              <a:rPr lang="ko-KR" altLang="en-US" sz="4000" dirty="0" err="1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씬에서든</a:t>
            </a:r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구매 가능하다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21E8D5-AF60-4231-8F67-1B49E8EDF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7368"/>
            <a:ext cx="13194810" cy="7408667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C43AB0A3-3A8D-4497-A9FA-68815F78C565}"/>
              </a:ext>
            </a:extLst>
          </p:cNvPr>
          <p:cNvSpPr/>
          <p:nvPr/>
        </p:nvSpPr>
        <p:spPr>
          <a:xfrm rot="2520709">
            <a:off x="10453442" y="3427214"/>
            <a:ext cx="385962" cy="2016391"/>
          </a:xfrm>
          <a:prstGeom prst="downArrow">
            <a:avLst/>
          </a:prstGeom>
          <a:solidFill>
            <a:srgbClr val="DA5872"/>
          </a:solidFill>
          <a:ln>
            <a:solidFill>
              <a:srgbClr val="221F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8561A91-325A-4A9B-87FE-01E74BC4D200}"/>
              </a:ext>
            </a:extLst>
          </p:cNvPr>
          <p:cNvSpPr txBox="1">
            <a:spLocks/>
          </p:cNvSpPr>
          <p:nvPr/>
        </p:nvSpPr>
        <p:spPr>
          <a:xfrm>
            <a:off x="5104306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Monster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6742F80C-5631-4E4D-B449-0BEFD7B6C6CE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906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538563" y="7137127"/>
            <a:ext cx="126768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공격 레벨을 업그레이드 하면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다음 업그레이드는 더 많은 금액을 지불해야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한다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CF838-111B-4D07-B322-F8C22A259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5486"/>
            <a:ext cx="13194810" cy="741349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0FC0314-F7ED-461B-AC2C-41DE8D6F719E}"/>
              </a:ext>
            </a:extLst>
          </p:cNvPr>
          <p:cNvSpPr txBox="1">
            <a:spLocks/>
          </p:cNvSpPr>
          <p:nvPr/>
        </p:nvSpPr>
        <p:spPr>
          <a:xfrm>
            <a:off x="5104306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Monster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BA0D6BE-C666-4AE5-85CC-EB49B77EC0A7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135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538563" y="7147322"/>
            <a:ext cx="1267680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공격 레벨을 업그레이드 하면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한 번 마법총을 쏠 때마다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몬스터 체력이 더 많이 깎이므로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몬스터를 더 빨리 죽일 수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F94E29-A739-4525-A6E9-2B873D4D7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907" y="4980886"/>
            <a:ext cx="13218717" cy="74134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A01ABB0-9C3F-4E47-85AE-70C17C4AD8A3}"/>
              </a:ext>
            </a:extLst>
          </p:cNvPr>
          <p:cNvSpPr txBox="1">
            <a:spLocks/>
          </p:cNvSpPr>
          <p:nvPr/>
        </p:nvSpPr>
        <p:spPr>
          <a:xfrm>
            <a:off x="5104306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Monster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6F010E6A-C299-4D15-A22C-AC709AA57443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93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538563" y="7147322"/>
            <a:ext cx="1267680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몬스터를 한 마리 죽이면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그 몬스터가 </a:t>
            </a:r>
            <a:r>
              <a:rPr lang="ko-KR" altLang="en-US" sz="4000" dirty="0" err="1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스폰</a:t>
            </a:r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된 위치에서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1</a:t>
            </a:r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초 뒤에 새로 몬스터가 생성된다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이렇게 몬스터 수를 유지한다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4B3D93-74DB-4C61-AF17-03516B5F0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6287"/>
            <a:ext cx="13218717" cy="740592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1E09C4-DDAB-4E75-86AC-7804E7CF5ED4}"/>
              </a:ext>
            </a:extLst>
          </p:cNvPr>
          <p:cNvSpPr txBox="1">
            <a:spLocks/>
          </p:cNvSpPr>
          <p:nvPr/>
        </p:nvSpPr>
        <p:spPr>
          <a:xfrm>
            <a:off x="5104306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Monster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723E5F3-4170-4579-B056-029159E4B76E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812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538563" y="7147322"/>
            <a:ext cx="126768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마법 볼 근처로 가면 볼에서 빛이 난다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빛이 나는 거리까지 플레이어가 이동해야만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마법 볼을 클릭할 수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2BD45E-1AA2-401A-92FF-DFC473957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976288"/>
            <a:ext cx="13174661" cy="740592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FAF7049-AF75-44DC-84B3-E83F7D9D6929}"/>
              </a:ext>
            </a:extLst>
          </p:cNvPr>
          <p:cNvSpPr txBox="1">
            <a:spLocks/>
          </p:cNvSpPr>
          <p:nvPr/>
        </p:nvSpPr>
        <p:spPr>
          <a:xfrm>
            <a:off x="5104306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Monster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9CA08845-59AF-4E5D-B171-93F0867750FE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368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538563" y="7147322"/>
            <a:ext cx="126768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마법 볼 근처로 가면 볼에서 빛이 난다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빛이 나는 거리까지 플레이어가 이동해야만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마법 볼을 클릭할 수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6591C9-7B96-47B3-AA09-82818585E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" y="4988746"/>
            <a:ext cx="13194810" cy="741242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0278F92-03FD-437D-85CC-22CE03186347}"/>
              </a:ext>
            </a:extLst>
          </p:cNvPr>
          <p:cNvSpPr txBox="1">
            <a:spLocks/>
          </p:cNvSpPr>
          <p:nvPr/>
        </p:nvSpPr>
        <p:spPr>
          <a:xfrm>
            <a:off x="5104306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Monster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ED37BC72-D7FD-41F7-923A-EFB27BE85A8B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351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538563" y="7147322"/>
            <a:ext cx="1267680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마법 볼을 클릭하면 </a:t>
            </a:r>
            <a:r>
              <a:rPr lang="ko-KR" altLang="en-US" sz="4000" dirty="0" err="1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씬이</a:t>
            </a:r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변경되며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집으로 순간이동 할 수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구매했던 가구도 저장되어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6591C9-7B96-47B3-AA09-82818585E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" y="4988746"/>
            <a:ext cx="13194810" cy="741242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E1524FB-ED45-4235-AE25-C9A964DDC6C9}"/>
              </a:ext>
            </a:extLst>
          </p:cNvPr>
          <p:cNvSpPr txBox="1">
            <a:spLocks/>
          </p:cNvSpPr>
          <p:nvPr/>
        </p:nvSpPr>
        <p:spPr>
          <a:xfrm>
            <a:off x="5104306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Monster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DB2AD1F0-A453-4BAB-8C2A-03B1CC26549E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274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A192F9C-3F69-49FB-9F8B-120B188E092E}"/>
              </a:ext>
            </a:extLst>
          </p:cNvPr>
          <p:cNvSpPr txBox="1">
            <a:spLocks/>
          </p:cNvSpPr>
          <p:nvPr/>
        </p:nvSpPr>
        <p:spPr>
          <a:xfrm>
            <a:off x="4521081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Home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538563" y="7147322"/>
            <a:ext cx="1267680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마법 볼을 클릭하면 </a:t>
            </a:r>
            <a:r>
              <a:rPr lang="ko-KR" altLang="en-US" sz="4000" dirty="0" err="1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씬이</a:t>
            </a:r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변경되며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집으로 순간이동 할 수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구매했던 가구도 저장되어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A82F91-3EDC-435D-8DAD-348CEB722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14030"/>
            <a:ext cx="13194810" cy="7409724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B0AF5B16-1BE7-43AC-912F-2097031848BA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960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3194811" y="4099285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>
          <a:xfrm>
            <a:off x="0" y="4103885"/>
            <a:ext cx="13194810" cy="924560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진행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A192F9C-3F69-49FB-9F8B-120B188E092E}"/>
              </a:ext>
            </a:extLst>
          </p:cNvPr>
          <p:cNvSpPr txBox="1">
            <a:spLocks/>
          </p:cNvSpPr>
          <p:nvPr/>
        </p:nvSpPr>
        <p:spPr>
          <a:xfrm>
            <a:off x="4521081" y="1170086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Home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D025E51-7B41-4DF1-ACCB-224ADC7CE9C3}"/>
              </a:ext>
            </a:extLst>
          </p:cNvPr>
          <p:cNvSpPr/>
          <p:nvPr/>
        </p:nvSpPr>
        <p:spPr>
          <a:xfrm>
            <a:off x="12538563" y="7147322"/>
            <a:ext cx="126768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설정 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UI </a:t>
            </a:r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버튼을 클릭하여</a:t>
            </a:r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게임 일시정지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종료를 할 수 있다</a:t>
            </a:r>
            <a:r>
              <a:rPr lang="en-US" altLang="ko-KR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1DF4B4-0BBC-48BD-8F06-8B98364F1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2992"/>
            <a:ext cx="13194810" cy="7412429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01F0D8B6-6E92-45FD-B1C4-8C104030C6BB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053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1D635E-6947-4648-B7B7-4DF21B327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117" y="2828351"/>
            <a:ext cx="11641015" cy="1007810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9CB45D-7D92-4D79-A237-9BD889EE46F0}"/>
              </a:ext>
            </a:extLst>
          </p:cNvPr>
          <p:cNvSpPr txBox="1">
            <a:spLocks/>
          </p:cNvSpPr>
          <p:nvPr/>
        </p:nvSpPr>
        <p:spPr>
          <a:xfrm>
            <a:off x="6933333" y="913513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제작 과정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10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95F09F2-41B7-4437-AB02-FFC1234D9F47}"/>
              </a:ext>
            </a:extLst>
          </p:cNvPr>
          <p:cNvSpPr txBox="1">
            <a:spLocks/>
          </p:cNvSpPr>
          <p:nvPr/>
        </p:nvSpPr>
        <p:spPr>
          <a:xfrm>
            <a:off x="-1929512" y="1196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타겟층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4CC8C1-4DD4-4846-B56E-55DDEA9040A9}"/>
              </a:ext>
            </a:extLst>
          </p:cNvPr>
          <p:cNvGrpSpPr/>
          <p:nvPr/>
        </p:nvGrpSpPr>
        <p:grpSpPr>
          <a:xfrm>
            <a:off x="9772906" y="6880775"/>
            <a:ext cx="5570209" cy="6804025"/>
            <a:chOff x="7840276" y="6839744"/>
            <a:chExt cx="4823642" cy="68040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CE711D-1531-4DF5-96E1-3FB03587CA84}"/>
                </a:ext>
              </a:extLst>
            </p:cNvPr>
            <p:cNvSpPr/>
            <p:nvPr/>
          </p:nvSpPr>
          <p:spPr>
            <a:xfrm>
              <a:off x="8310606" y="6839744"/>
              <a:ext cx="4353312" cy="6804025"/>
            </a:xfrm>
            <a:prstGeom prst="rect">
              <a:avLst/>
            </a:prstGeom>
            <a:solidFill>
              <a:srgbClr val="65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40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F64FD950-D511-4BD1-BCE3-1C0DD9AE1D1A}"/>
                </a:ext>
              </a:extLst>
            </p:cNvPr>
            <p:cNvSpPr txBox="1">
              <a:spLocks/>
            </p:cNvSpPr>
            <p:nvPr/>
          </p:nvSpPr>
          <p:spPr>
            <a:xfrm>
              <a:off x="7840276" y="7125180"/>
              <a:ext cx="4576197" cy="55455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36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인생게임 유저</a:t>
              </a:r>
              <a:endParaRPr lang="en-US" sz="36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E709D2-EA76-4EBE-AA6A-C1C6A72E4CC7}"/>
                </a:ext>
              </a:extLst>
            </p:cNvPr>
            <p:cNvSpPr/>
            <p:nvPr/>
          </p:nvSpPr>
          <p:spPr>
            <a:xfrm>
              <a:off x="9018875" y="9629842"/>
              <a:ext cx="3420121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8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기존 인생게임</a:t>
              </a:r>
              <a:endParaRPr lang="en-US" altLang="ko-KR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r"/>
              <a:endParaRPr lang="en-US" altLang="ko-KR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r"/>
              <a:r>
                <a:rPr lang="ko-KR" altLang="en-US" sz="28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혹은 유사게임</a:t>
              </a:r>
              <a:endParaRPr lang="en-US" altLang="ko-KR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r"/>
              <a:endParaRPr lang="en-US" altLang="ko-KR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r"/>
              <a:r>
                <a:rPr lang="ko-KR" altLang="en-US" sz="28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플레이어</a:t>
              </a:r>
              <a:endParaRPr lang="en-ID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7829A8-F262-4AF9-832D-57147D4D7542}"/>
              </a:ext>
            </a:extLst>
          </p:cNvPr>
          <p:cNvCxnSpPr>
            <a:cxnSpLocks/>
          </p:cNvCxnSpPr>
          <p:nvPr/>
        </p:nvCxnSpPr>
        <p:spPr>
          <a:xfrm flipH="1">
            <a:off x="1485034" y="6234545"/>
            <a:ext cx="21485802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98C82F7-88C7-4751-B300-5C4D3CC5CD26}"/>
              </a:ext>
            </a:extLst>
          </p:cNvPr>
          <p:cNvSpPr/>
          <p:nvPr/>
        </p:nvSpPr>
        <p:spPr>
          <a:xfrm>
            <a:off x="18119648" y="5373843"/>
            <a:ext cx="58059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221F1A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이 게임을 좋아할 만한 대상</a:t>
            </a:r>
            <a:endParaRPr lang="en-ID" sz="2800" dirty="0">
              <a:solidFill>
                <a:srgbClr val="221F1A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FCC162-CFE2-4ABA-AE74-A94E4103D267}"/>
              </a:ext>
            </a:extLst>
          </p:cNvPr>
          <p:cNvGrpSpPr/>
          <p:nvPr/>
        </p:nvGrpSpPr>
        <p:grpSpPr>
          <a:xfrm>
            <a:off x="12886803" y="6880775"/>
            <a:ext cx="7169291" cy="6804025"/>
            <a:chOff x="10614511" y="6839744"/>
            <a:chExt cx="5995001" cy="680402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7F1B7B-F4FF-47DB-BF9B-2F5B548D012B}"/>
                </a:ext>
              </a:extLst>
            </p:cNvPr>
            <p:cNvSpPr/>
            <p:nvPr/>
          </p:nvSpPr>
          <p:spPr>
            <a:xfrm>
              <a:off x="12663149" y="6839744"/>
              <a:ext cx="3946363" cy="6804025"/>
            </a:xfrm>
            <a:prstGeom prst="rect">
              <a:avLst/>
            </a:prstGeom>
            <a:solidFill>
              <a:srgbClr val="7475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40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35" name="Rectangle 26">
              <a:extLst>
                <a:ext uri="{FF2B5EF4-FFF2-40B4-BE49-F238E27FC236}">
                  <a16:creationId xmlns:a16="http://schemas.microsoft.com/office/drawing/2014/main" id="{26340491-9F33-4B4D-84B5-440C8635B8BD}"/>
                </a:ext>
              </a:extLst>
            </p:cNvPr>
            <p:cNvSpPr/>
            <p:nvPr/>
          </p:nvSpPr>
          <p:spPr>
            <a:xfrm>
              <a:off x="10614511" y="9611983"/>
              <a:ext cx="5711664" cy="397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8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재택근무 쉬는 시간</a:t>
              </a:r>
              <a:endParaRPr lang="en-US" altLang="ko-KR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r"/>
              <a:endParaRPr lang="en-ID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r"/>
              <a:r>
                <a:rPr lang="ko-KR" altLang="en-US" sz="28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혹은 퇴근 후</a:t>
              </a:r>
              <a:endParaRPr lang="en-US" altLang="ko-KR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r"/>
              <a:endParaRPr lang="en-ID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r"/>
              <a:r>
                <a:rPr lang="ko-KR" altLang="en-US" sz="28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게임으로</a:t>
              </a:r>
              <a:endParaRPr lang="en-US" altLang="ko-KR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r"/>
              <a:endParaRPr lang="en-US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r"/>
              <a:r>
                <a:rPr lang="ko-KR" altLang="en-US" sz="28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휴식을 </a:t>
              </a:r>
              <a:r>
                <a:rPr lang="ko-KR" altLang="en-US" sz="2800" dirty="0" err="1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취하고픈</a:t>
              </a:r>
              <a:endParaRPr lang="en-US" altLang="ko-KR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r"/>
              <a:endParaRPr lang="en-ID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r"/>
              <a:r>
                <a:rPr lang="ko-KR" altLang="en-US" sz="28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직장인</a:t>
              </a:r>
              <a:endParaRPr lang="en-ID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1BDF2EA4-0231-449A-AE1E-D4FBBE395791}"/>
                </a:ext>
              </a:extLst>
            </p:cNvPr>
            <p:cNvSpPr txBox="1">
              <a:spLocks/>
            </p:cNvSpPr>
            <p:nvPr/>
          </p:nvSpPr>
          <p:spPr>
            <a:xfrm>
              <a:off x="12530688" y="7098317"/>
              <a:ext cx="3767085" cy="128600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36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재택근무</a:t>
              </a:r>
              <a:endParaRPr lang="en-US" altLang="ko-KR" sz="36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r"/>
              <a:endParaRPr lang="en-US" altLang="ko-KR" sz="36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r"/>
              <a:r>
                <a:rPr lang="ko-KR" altLang="en-US" sz="36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직장인</a:t>
              </a:r>
              <a:endParaRPr lang="en-US" sz="36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C41D8D1-0E3F-4A08-B0A6-3EA83FB0F073}"/>
              </a:ext>
            </a:extLst>
          </p:cNvPr>
          <p:cNvGrpSpPr/>
          <p:nvPr/>
        </p:nvGrpSpPr>
        <p:grpSpPr>
          <a:xfrm>
            <a:off x="13431822" y="6880774"/>
            <a:ext cx="11047428" cy="6804025"/>
            <a:chOff x="22257" y="6696289"/>
            <a:chExt cx="5885408" cy="680402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954856-6B21-43E1-9785-82DB5CD1B689}"/>
                </a:ext>
              </a:extLst>
            </p:cNvPr>
            <p:cNvSpPr/>
            <p:nvPr/>
          </p:nvSpPr>
          <p:spPr>
            <a:xfrm>
              <a:off x="3544599" y="6696289"/>
              <a:ext cx="2363066" cy="6804025"/>
            </a:xfrm>
            <a:prstGeom prst="rect">
              <a:avLst/>
            </a:prstGeom>
            <a:solidFill>
              <a:srgbClr val="9798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40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E171B6A7-CFE7-4B00-99FD-41F233775AA2}"/>
                </a:ext>
              </a:extLst>
            </p:cNvPr>
            <p:cNvSpPr txBox="1">
              <a:spLocks/>
            </p:cNvSpPr>
            <p:nvPr/>
          </p:nvSpPr>
          <p:spPr>
            <a:xfrm>
              <a:off x="2046824" y="6949647"/>
              <a:ext cx="3767085" cy="128600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36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캐릭터</a:t>
              </a:r>
              <a:endParaRPr lang="en-US" altLang="ko-KR" sz="36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r"/>
              <a:endParaRPr lang="en-US" sz="36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r"/>
              <a:r>
                <a:rPr lang="ko-KR" altLang="en-US" sz="36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양성</a:t>
              </a:r>
              <a:endParaRPr lang="en-US" sz="36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sp>
          <p:nvSpPr>
            <p:cNvPr id="38" name="Rectangle 26">
              <a:extLst>
                <a:ext uri="{FF2B5EF4-FFF2-40B4-BE49-F238E27FC236}">
                  <a16:creationId xmlns:a16="http://schemas.microsoft.com/office/drawing/2014/main" id="{CF24326D-4917-4866-BB8A-3983FAC0727E}"/>
                </a:ext>
              </a:extLst>
            </p:cNvPr>
            <p:cNvSpPr/>
            <p:nvPr/>
          </p:nvSpPr>
          <p:spPr>
            <a:xfrm>
              <a:off x="22257" y="9463313"/>
              <a:ext cx="5711664" cy="3108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8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캐릭터</a:t>
              </a:r>
              <a:endParaRPr lang="en-US" altLang="ko-KR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r"/>
              <a:endParaRPr lang="en-ID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r"/>
              <a:r>
                <a:rPr lang="ko-KR" altLang="en-US" sz="28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키우는 것을</a:t>
              </a:r>
              <a:endParaRPr lang="en-US" altLang="ko-KR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r"/>
              <a:endParaRPr lang="en-US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r"/>
              <a:r>
                <a:rPr lang="ko-KR" altLang="en-US" sz="28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좋아하는</a:t>
              </a:r>
              <a:endParaRPr lang="en-US" altLang="ko-KR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r"/>
              <a:endParaRPr lang="en-US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  <a:p>
              <a:pPr algn="r"/>
              <a:r>
                <a:rPr lang="ko-KR" altLang="en-US" sz="28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플레이어</a:t>
              </a:r>
              <a:endParaRPr lang="en-ID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801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E9CB45D-7D92-4D79-A237-9BD889EE46F0}"/>
              </a:ext>
            </a:extLst>
          </p:cNvPr>
          <p:cNvSpPr txBox="1">
            <a:spLocks/>
          </p:cNvSpPr>
          <p:nvPr/>
        </p:nvSpPr>
        <p:spPr>
          <a:xfrm>
            <a:off x="6933333" y="913513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오류 해결 기록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098A47-F52C-4B34-9D1F-5A89CAF1C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30" y="3345280"/>
            <a:ext cx="10107436" cy="88880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20949C-77B2-46F6-9E99-EA70930B2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9922" y="5334551"/>
            <a:ext cx="12208178" cy="43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95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766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0750550" y="4433888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A2D15-6504-4AD6-A2E1-39EFBD27A4F9}"/>
              </a:ext>
            </a:extLst>
          </p:cNvPr>
          <p:cNvSpPr/>
          <p:nvPr/>
        </p:nvSpPr>
        <p:spPr>
          <a:xfrm>
            <a:off x="11276496" y="5920723"/>
            <a:ext cx="12676808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간편한 조작 및 시스템으로 심심할 때 머리를 비우고 할 수 있는 게임</a:t>
            </a:r>
            <a:r>
              <a:rPr lang="en-US" altLang="ko-KR" sz="32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.” </a:t>
            </a:r>
          </a:p>
          <a:p>
            <a:pPr algn="just"/>
            <a:endParaRPr lang="en-US" altLang="ko-KR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just"/>
            <a:endParaRPr lang="en-US" altLang="ko-KR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just"/>
            <a:endParaRPr lang="en-US" altLang="ko-KR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32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미니게임을 통해 돈을 벌어서 캐릭터의 능력치</a:t>
            </a:r>
            <a:r>
              <a:rPr lang="en-US" altLang="ko-KR" sz="32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인테리어 등에 투자한다</a:t>
            </a:r>
            <a:r>
              <a:rPr lang="en-US" sz="32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just"/>
            <a:endParaRPr lang="en-US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just"/>
            <a:endParaRPr lang="en-US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just"/>
            <a:endParaRPr lang="en-US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32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단순한 플레이를 통해 나만의 가상 인생을 꾸밀 수 있다</a:t>
            </a:r>
            <a:r>
              <a:rPr lang="en-US" altLang="ko-KR" sz="32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 algn="just"/>
            <a:endParaRPr lang="en-US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just"/>
            <a:endParaRPr lang="en-ID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just"/>
            <a:endParaRPr lang="en-ID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just"/>
            <a:r>
              <a:rPr lang="ko-KR" altLang="en-US" sz="32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돈을 많이 벌면 건물주의 꿈을 실현할 수 있다</a:t>
            </a:r>
            <a:r>
              <a:rPr lang="en-US" altLang="ko-KR" sz="32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  <a:endParaRPr lang="en-ID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084C18-7471-4B99-8E30-CEED577632DF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/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1BBC11-FBF6-47A2-90F4-AA4EDF0A3116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기획 의도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pic>
        <p:nvPicPr>
          <p:cNvPr id="15" name="Picture Placeholder 4">
            <a:extLst>
              <a:ext uri="{FF2B5EF4-FFF2-40B4-BE49-F238E27FC236}">
                <a16:creationId xmlns:a16="http://schemas.microsoft.com/office/drawing/2014/main" id="{B20E716E-FB37-4A7B-B125-A8A9FE4EB5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200862" y="12206758"/>
            <a:ext cx="8288750" cy="48262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F4DB12E-88E0-47B9-A2E5-1DCA58E4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339" y="9179248"/>
            <a:ext cx="6248130" cy="35101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80F1FAB-4F65-42D1-9BC0-29942542E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975" y="5699623"/>
            <a:ext cx="6198858" cy="347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7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7C85B2-A7FA-4FF7-864B-BEF9D6FBFD68}"/>
              </a:ext>
            </a:extLst>
          </p:cNvPr>
          <p:cNvSpPr/>
          <p:nvPr/>
        </p:nvSpPr>
        <p:spPr>
          <a:xfrm>
            <a:off x="10750550" y="4433888"/>
            <a:ext cx="13728700" cy="9245600"/>
          </a:xfrm>
          <a:prstGeom prst="rect">
            <a:avLst/>
          </a:prstGeom>
          <a:solidFill>
            <a:srgbClr val="747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A2D15-6504-4AD6-A2E1-39EFBD27A4F9}"/>
              </a:ext>
            </a:extLst>
          </p:cNvPr>
          <p:cNvSpPr/>
          <p:nvPr/>
        </p:nvSpPr>
        <p:spPr>
          <a:xfrm>
            <a:off x="14037280" y="6486203"/>
            <a:ext cx="9385428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sz="32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Scene #1: 			</a:t>
            </a:r>
            <a:r>
              <a:rPr lang="en-ID" sz="7200" dirty="0">
                <a:solidFill>
                  <a:schemeClr val="bg1"/>
                </a:solidFill>
                <a:highlight>
                  <a:srgbClr val="A5A485"/>
                </a:highligh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Home</a:t>
            </a:r>
          </a:p>
          <a:p>
            <a:pPr algn="just"/>
            <a:endParaRPr lang="en-ID" sz="3200" dirty="0">
              <a:solidFill>
                <a:schemeClr val="bg1"/>
              </a:solidFill>
              <a:highlight>
                <a:srgbClr val="A5A485"/>
              </a:highligh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just"/>
            <a:endParaRPr lang="en-ID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just"/>
            <a:r>
              <a:rPr lang="en-ID" sz="32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Scene #2: 			</a:t>
            </a:r>
            <a:r>
              <a:rPr lang="en-ID" sz="7200" dirty="0">
                <a:solidFill>
                  <a:schemeClr val="bg1"/>
                </a:solidFill>
                <a:highlight>
                  <a:srgbClr val="A5A485"/>
                </a:highligh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Town</a:t>
            </a:r>
          </a:p>
          <a:p>
            <a:pPr algn="just"/>
            <a:endParaRPr lang="en-ID" sz="3200" dirty="0">
              <a:solidFill>
                <a:schemeClr val="bg1"/>
              </a:solidFill>
              <a:highlight>
                <a:srgbClr val="A5A485"/>
              </a:highligh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just"/>
            <a:endParaRPr lang="en-ID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 algn="just"/>
            <a:r>
              <a:rPr lang="en-ID" sz="32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Scene #3:			</a:t>
            </a:r>
            <a:r>
              <a:rPr lang="en-ID" sz="7200" dirty="0">
                <a:solidFill>
                  <a:schemeClr val="bg1"/>
                </a:solidFill>
                <a:highlight>
                  <a:srgbClr val="A5A485"/>
                </a:highlight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Monster</a:t>
            </a:r>
            <a:endParaRPr lang="en-ID" sz="3200" dirty="0">
              <a:solidFill>
                <a:schemeClr val="bg1"/>
              </a:solidFill>
              <a:highlight>
                <a:srgbClr val="A5A485"/>
              </a:highlight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792848-8920-4702-84F2-2127B281A54C}"/>
              </a:ext>
            </a:extLst>
          </p:cNvPr>
          <p:cNvCxnSpPr/>
          <p:nvPr/>
        </p:nvCxnSpPr>
        <p:spPr>
          <a:xfrm>
            <a:off x="6345237" y="3667198"/>
            <a:ext cx="18134013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5B9A5F4-F5DD-4968-9218-FD43C3F56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5966"/>
          <a:stretch>
            <a:fillRect/>
          </a:stretch>
        </p:blipFill>
        <p:spPr/>
      </p:pic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39FEC23F-8EA5-43C1-8135-068FD6B5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121847" y="5382841"/>
            <a:ext cx="8288750" cy="482628"/>
          </a:xfrm>
          <a:prstGeom prst="rect">
            <a:avLst/>
          </a:prstGeom>
        </p:spPr>
      </p:pic>
      <p:pic>
        <p:nvPicPr>
          <p:cNvPr id="15" name="Picture Placeholder 4">
            <a:extLst>
              <a:ext uri="{FF2B5EF4-FFF2-40B4-BE49-F238E27FC236}">
                <a16:creationId xmlns:a16="http://schemas.microsoft.com/office/drawing/2014/main" id="{B20E716E-FB37-4A7B-B125-A8A9FE4EB5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19998" b="94780"/>
          <a:stretch/>
        </p:blipFill>
        <p:spPr>
          <a:xfrm>
            <a:off x="2200862" y="12206758"/>
            <a:ext cx="8288750" cy="48262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2717F35-6270-4A87-B940-7DD86082ECBE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씬 구성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BE8468-5DC6-4130-9E7A-B88E56628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822" y="4433888"/>
            <a:ext cx="6968832" cy="39108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DCE9B0-F7BC-4E9C-8D44-9394848BF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822" y="7771997"/>
            <a:ext cx="6997725" cy="39108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63ED474-AA6E-4905-9A87-88B9C0C42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2130" y="10495891"/>
            <a:ext cx="6968832" cy="3904362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F2FB46E3-F426-4839-87E9-18C2F6D0AB6D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120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335C76-0487-4392-A1E1-A8B7E458937D}"/>
              </a:ext>
            </a:extLst>
          </p:cNvPr>
          <p:cNvSpPr txBox="1">
            <a:spLocks/>
          </p:cNvSpPr>
          <p:nvPr/>
        </p:nvSpPr>
        <p:spPr>
          <a:xfrm>
            <a:off x="12573733" y="755188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100" dirty="0">
                <a:solidFill>
                  <a:srgbClr val="656742"/>
                </a:solidFill>
                <a:latin typeface="+mn-lt"/>
                <a:ea typeface="Source Sans Pro Black" panose="020B0803030403020204" pitchFamily="34" charset="0"/>
              </a:rPr>
              <a:t>Home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BADA8E-E31B-4997-9EBA-F4284ED01992}"/>
              </a:ext>
            </a:extLst>
          </p:cNvPr>
          <p:cNvSpPr txBox="1">
            <a:spLocks/>
          </p:cNvSpPr>
          <p:nvPr/>
        </p:nvSpPr>
        <p:spPr>
          <a:xfrm>
            <a:off x="15530244" y="5442750"/>
            <a:ext cx="6747865" cy="33799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rgbClr val="221F1A"/>
                </a:solidFill>
                <a:latin typeface="+mn-lt"/>
                <a:ea typeface="Inter Medium" panose="02000603000000020004" pitchFamily="50" charset="0"/>
                <a:cs typeface="Poppins SemiBold" panose="00000700000000000000" pitchFamily="2" charset="0"/>
              </a:rPr>
              <a:t>Scene #1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72E778-E1A0-409A-AAB9-AE14603F22E5}"/>
              </a:ext>
            </a:extLst>
          </p:cNvPr>
          <p:cNvCxnSpPr>
            <a:cxnSpLocks/>
          </p:cNvCxnSpPr>
          <p:nvPr/>
        </p:nvCxnSpPr>
        <p:spPr>
          <a:xfrm>
            <a:off x="0" y="2974471"/>
            <a:ext cx="24479250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B9CAD7E-FABF-48BB-AB4C-C27E4BA7B8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" b="3733"/>
          <a:stretch>
            <a:fillRect/>
          </a:stretch>
        </p:blipFill>
        <p:spPr/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D478AAF-E92B-4CA8-8B06-2DD32A3F4784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씬 구성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0AA1A9-D465-4EE9-A63E-707D5CFC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967" y="4479529"/>
            <a:ext cx="4388048" cy="15476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275EF6-A38A-4C82-906E-0C6DA4ED5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967" y="9931191"/>
            <a:ext cx="4388048" cy="1547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F33D59-9384-4757-9AA5-5BEA5223B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38" y="5606765"/>
            <a:ext cx="10926536" cy="41351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04F05E-8DC2-48FD-85C0-B708593ED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89" y="4935047"/>
            <a:ext cx="11148646" cy="6256597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ED041DFA-31AC-4930-84EA-4F8627D20E06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279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335C76-0487-4392-A1E1-A8B7E458937D}"/>
              </a:ext>
            </a:extLst>
          </p:cNvPr>
          <p:cNvSpPr txBox="1">
            <a:spLocks/>
          </p:cNvSpPr>
          <p:nvPr/>
        </p:nvSpPr>
        <p:spPr>
          <a:xfrm>
            <a:off x="12573733" y="755188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100" dirty="0">
                <a:solidFill>
                  <a:srgbClr val="656742"/>
                </a:solidFill>
                <a:latin typeface="+mn-lt"/>
                <a:ea typeface="Source Sans Pro Black" panose="020B0803030403020204" pitchFamily="34" charset="0"/>
              </a:rPr>
              <a:t>Town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BADA8E-E31B-4997-9EBA-F4284ED01992}"/>
              </a:ext>
            </a:extLst>
          </p:cNvPr>
          <p:cNvSpPr txBox="1">
            <a:spLocks/>
          </p:cNvSpPr>
          <p:nvPr/>
        </p:nvSpPr>
        <p:spPr>
          <a:xfrm>
            <a:off x="15530244" y="5442750"/>
            <a:ext cx="6747865" cy="33799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rgbClr val="221F1A"/>
                </a:solidFill>
                <a:latin typeface="+mn-lt"/>
                <a:ea typeface="Inter Medium" panose="02000603000000020004" pitchFamily="50" charset="0"/>
                <a:cs typeface="Poppins SemiBold" panose="00000700000000000000" pitchFamily="2" charset="0"/>
              </a:rPr>
              <a:t>Scene #2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72E778-E1A0-409A-AAB9-AE14603F22E5}"/>
              </a:ext>
            </a:extLst>
          </p:cNvPr>
          <p:cNvCxnSpPr>
            <a:cxnSpLocks/>
          </p:cNvCxnSpPr>
          <p:nvPr/>
        </p:nvCxnSpPr>
        <p:spPr>
          <a:xfrm>
            <a:off x="0" y="2974471"/>
            <a:ext cx="24479250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B9CAD7E-FABF-48BB-AB4C-C27E4BA7B8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" b="3733"/>
          <a:stretch>
            <a:fillRect/>
          </a:stretch>
        </p:blipFill>
        <p:spPr/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D478AAF-E92B-4CA8-8B06-2DD32A3F4784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씬 구성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0AA1A9-D465-4EE9-A63E-707D5CFC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967" y="4479529"/>
            <a:ext cx="4388048" cy="15476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275EF6-A38A-4C82-906E-0C6DA4ED5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967" y="9931191"/>
            <a:ext cx="4388048" cy="1547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F33D59-9384-4757-9AA5-5BEA5223B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38" y="5606765"/>
            <a:ext cx="10926536" cy="41351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DD3598-2385-4756-A871-23E24199A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89" y="4947962"/>
            <a:ext cx="11148646" cy="6230766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86720A59-EF5B-4CF3-B4E2-0D4929AA044F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150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335C76-0487-4392-A1E1-A8B7E458937D}"/>
              </a:ext>
            </a:extLst>
          </p:cNvPr>
          <p:cNvSpPr txBox="1">
            <a:spLocks/>
          </p:cNvSpPr>
          <p:nvPr/>
        </p:nvSpPr>
        <p:spPr>
          <a:xfrm>
            <a:off x="12573733" y="755188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100" dirty="0">
                <a:solidFill>
                  <a:srgbClr val="656742"/>
                </a:solidFill>
                <a:latin typeface="+mn-lt"/>
                <a:ea typeface="Source Sans Pro Black" panose="020B0803030403020204" pitchFamily="34" charset="0"/>
              </a:rPr>
              <a:t>Monster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BADA8E-E31B-4997-9EBA-F4284ED01992}"/>
              </a:ext>
            </a:extLst>
          </p:cNvPr>
          <p:cNvSpPr txBox="1">
            <a:spLocks/>
          </p:cNvSpPr>
          <p:nvPr/>
        </p:nvSpPr>
        <p:spPr>
          <a:xfrm>
            <a:off x="15530244" y="5442750"/>
            <a:ext cx="6747865" cy="33799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rgbClr val="221F1A"/>
                </a:solidFill>
                <a:latin typeface="+mn-lt"/>
                <a:ea typeface="Inter Medium" panose="02000603000000020004" pitchFamily="50" charset="0"/>
                <a:cs typeface="Poppins SemiBold" panose="00000700000000000000" pitchFamily="2" charset="0"/>
              </a:rPr>
              <a:t>Scene #3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72E778-E1A0-409A-AAB9-AE14603F22E5}"/>
              </a:ext>
            </a:extLst>
          </p:cNvPr>
          <p:cNvCxnSpPr>
            <a:cxnSpLocks/>
          </p:cNvCxnSpPr>
          <p:nvPr/>
        </p:nvCxnSpPr>
        <p:spPr>
          <a:xfrm>
            <a:off x="0" y="2974471"/>
            <a:ext cx="24479250" cy="0"/>
          </a:xfrm>
          <a:prstGeom prst="line">
            <a:avLst/>
          </a:prstGeom>
          <a:ln>
            <a:solidFill>
              <a:srgbClr val="221F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B9CAD7E-FABF-48BB-AB4C-C27E4BA7B8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" b="3733"/>
          <a:stretch>
            <a:fillRect/>
          </a:stretch>
        </p:blipFill>
        <p:spPr/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53FBE108-56AB-48E5-BE64-07984D3908A0}"/>
              </a:ext>
            </a:extLst>
          </p:cNvPr>
          <p:cNvSpPr/>
          <p:nvPr/>
        </p:nvSpPr>
        <p:spPr>
          <a:xfrm>
            <a:off x="1939925" y="3070148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Written by</a:t>
            </a:r>
          </a:p>
          <a:p>
            <a:r>
              <a:rPr lang="en-US" sz="2000" dirty="0">
                <a:solidFill>
                  <a:srgbClr val="221F1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MIN JU (2022/04/12)</a:t>
            </a:r>
            <a:endParaRPr lang="en-ID" sz="2000" dirty="0">
              <a:solidFill>
                <a:srgbClr val="221F1A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478AAF-E92B-4CA8-8B06-2DD32A3F4784}"/>
              </a:ext>
            </a:extLst>
          </p:cNvPr>
          <p:cNvSpPr txBox="1">
            <a:spLocks/>
          </p:cNvSpPr>
          <p:nvPr/>
        </p:nvSpPr>
        <p:spPr>
          <a:xfrm>
            <a:off x="-1015112" y="1124528"/>
            <a:ext cx="10612581" cy="28882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rgbClr val="65674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씬 구성</a:t>
            </a:r>
            <a:endParaRPr lang="en-US" sz="10000" dirty="0">
              <a:solidFill>
                <a:srgbClr val="656742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0AA1A9-D465-4EE9-A63E-707D5CFC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967" y="4479529"/>
            <a:ext cx="4388048" cy="15476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275EF6-A38A-4C82-906E-0C6DA4ED5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967" y="9931191"/>
            <a:ext cx="4388048" cy="1547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F33D59-9384-4757-9AA5-5BEA5223B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38" y="5606765"/>
            <a:ext cx="10926536" cy="41351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0CA8B17-DFDD-44CE-9336-863A3806E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89" y="4947962"/>
            <a:ext cx="11148646" cy="62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67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558</TotalTime>
  <Words>1051</Words>
  <Application>Microsoft Office PowerPoint</Application>
  <PresentationFormat>사용자 지정</PresentationFormat>
  <Paragraphs>342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3" baseType="lpstr">
      <vt:lpstr>맑은 고딕</vt:lpstr>
      <vt:lpstr>Open Sans</vt:lpstr>
      <vt:lpstr>Poppins</vt:lpstr>
      <vt:lpstr>카페24 써라운드</vt:lpstr>
      <vt:lpstr>Calibri Light</vt:lpstr>
      <vt:lpstr>EB Garamond 12</vt:lpstr>
      <vt:lpstr>Inter Medium</vt:lpstr>
      <vt:lpstr>Source Sans Pro Black</vt:lpstr>
      <vt:lpstr>Arial</vt:lpstr>
      <vt:lpstr>Poppins SemiBold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Visualin</dc:creator>
  <cp:lastModifiedBy>SM-PC</cp:lastModifiedBy>
  <cp:revision>77</cp:revision>
  <dcterms:created xsi:type="dcterms:W3CDTF">2019-09-15T09:36:53Z</dcterms:created>
  <dcterms:modified xsi:type="dcterms:W3CDTF">2022-04-12T04:33:17Z</dcterms:modified>
</cp:coreProperties>
</file>